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3"/>
  </p:notesMasterIdLst>
  <p:handoutMasterIdLst>
    <p:handoutMasterId r:id="rId24"/>
  </p:handoutMasterIdLst>
  <p:sldIdLst>
    <p:sldId id="446" r:id="rId5"/>
    <p:sldId id="453" r:id="rId6"/>
    <p:sldId id="454" r:id="rId7"/>
    <p:sldId id="455" r:id="rId8"/>
    <p:sldId id="456" r:id="rId9"/>
    <p:sldId id="457" r:id="rId10"/>
    <p:sldId id="469" r:id="rId11"/>
    <p:sldId id="458" r:id="rId12"/>
    <p:sldId id="459" r:id="rId13"/>
    <p:sldId id="460" r:id="rId14"/>
    <p:sldId id="461" r:id="rId15"/>
    <p:sldId id="462" r:id="rId16"/>
    <p:sldId id="470" r:id="rId17"/>
    <p:sldId id="468" r:id="rId18"/>
    <p:sldId id="463" r:id="rId19"/>
    <p:sldId id="465" r:id="rId20"/>
    <p:sldId id="471" r:id="rId21"/>
    <p:sldId id="4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504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Unique Businesses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BDB-4240-9E34-D92CC80A1D5B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BDB-4240-9E34-D92CC80A1D5B}"/>
              </c:ext>
            </c:extLst>
          </c:dPt>
          <c:cat>
            <c:strRef>
              <c:f>Sheet1!$A$2:$A$3</c:f>
              <c:strCache>
                <c:ptCount val="2"/>
                <c:pt idx="0">
                  <c:v>Foursquare</c:v>
                </c:pt>
                <c:pt idx="1">
                  <c:v>Yelp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1163</c:v>
                </c:pt>
                <c:pt idx="1">
                  <c:v>1444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DB-4240-9E34-D92CC80A1D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6"/>
        <c:overlap val="-27"/>
        <c:axId val="2052543232"/>
        <c:axId val="2052543648"/>
      </c:barChart>
      <c:catAx>
        <c:axId val="205254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543648"/>
        <c:crosses val="autoZero"/>
        <c:auto val="1"/>
        <c:lblAlgn val="ctr"/>
        <c:lblOffset val="100"/>
        <c:noMultiLvlLbl val="0"/>
      </c:catAx>
      <c:valAx>
        <c:axId val="20525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254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11/14/2022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4824"/>
            <a:ext cx="11734575" cy="1371600"/>
          </a:xfrm>
        </p:spPr>
        <p:txBody>
          <a:bodyPr anchor="t" anchorCtr="0">
            <a:normAutofit fontScale="90000"/>
          </a:bodyPr>
          <a:lstStyle/>
          <a:p>
            <a:r>
              <a:rPr lang="en-US" sz="4400" b="1" dirty="0"/>
              <a:t>Bike Stations and businesses Statistical Modelling project</a:t>
            </a:r>
            <a:br>
              <a:rPr lang="en-US" dirty="0"/>
            </a:br>
            <a:r>
              <a:rPr lang="en-US" dirty="0"/>
              <a:t>Melissa Nielsen</a:t>
            </a:r>
            <a:br>
              <a:rPr lang="en-US" dirty="0"/>
            </a:br>
            <a:r>
              <a:rPr lang="en-US" dirty="0"/>
              <a:t>November 7, 2022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4" descr="Green Living: Vancouver's new Mobi bike-share comes with locks, helmets |  Georgia Straight Vancouver's News &amp; Entertainment Weekly">
            <a:extLst>
              <a:ext uri="{FF2B5EF4-FFF2-40B4-BE49-F238E27FC236}">
                <a16:creationId xmlns:a16="http://schemas.microsoft.com/office/drawing/2014/main" id="{2EF4B302-B6C9-AD7E-FCC2-10490D073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12" y="3213175"/>
            <a:ext cx="4945205" cy="329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Right 8">
            <a:extLst>
              <a:ext uri="{FF2B5EF4-FFF2-40B4-BE49-F238E27FC236}">
                <a16:creationId xmlns:a16="http://schemas.microsoft.com/office/drawing/2014/main" id="{4CA84D4B-C49D-1C55-D3F6-F56B9E8FAF87}"/>
              </a:ext>
            </a:extLst>
          </p:cNvPr>
          <p:cNvSpPr/>
          <p:nvPr/>
        </p:nvSpPr>
        <p:spPr>
          <a:xfrm>
            <a:off x="8726905" y="4077323"/>
            <a:ext cx="1281982" cy="10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Exploratory data analysis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Explored data using: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histograms</a:t>
            </a:r>
          </a:p>
          <a:p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1CF21-360D-DC57-FCDD-592D38D89C17}"/>
              </a:ext>
            </a:extLst>
          </p:cNvPr>
          <p:cNvSpPr txBox="1"/>
          <p:nvPr/>
        </p:nvSpPr>
        <p:spPr>
          <a:xfrm>
            <a:off x="10085103" y="3998526"/>
            <a:ext cx="2020819" cy="1200329"/>
          </a:xfrm>
          <a:prstGeom prst="rect">
            <a:avLst/>
          </a:prstGeom>
          <a:noFill/>
          <a:ln w="19050">
            <a:solidFill>
              <a:schemeClr val="accent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Data not normally distributed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6702BC-2348-83E9-6A3B-7BDA30F7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9" y="3642567"/>
            <a:ext cx="3002208" cy="21032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AF334C-81A4-C19F-E9A7-8D57F906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792" y="3647521"/>
            <a:ext cx="2943727" cy="21081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4186CE-5E3E-2E63-AEEA-4BB356616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642567"/>
            <a:ext cx="3107445" cy="2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5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joining and Exploring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Explored data using: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000" dirty="0" err="1">
                <a:solidFill>
                  <a:schemeClr val="bg1"/>
                </a:solidFill>
              </a:rPr>
              <a:t>boxlots</a:t>
            </a:r>
            <a:endParaRPr lang="en-CA" sz="20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1CF21-360D-DC57-FCDD-592D38D89C17}"/>
              </a:ext>
            </a:extLst>
          </p:cNvPr>
          <p:cNvSpPr txBox="1"/>
          <p:nvPr/>
        </p:nvSpPr>
        <p:spPr>
          <a:xfrm>
            <a:off x="7046575" y="4532778"/>
            <a:ext cx="2558715" cy="461665"/>
          </a:xfrm>
          <a:prstGeom prst="rect">
            <a:avLst/>
          </a:prstGeom>
          <a:noFill/>
          <a:ln w="19050">
            <a:solidFill>
              <a:schemeClr val="accent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Many outliers!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898143D-C875-1B83-8CFC-8A2316DA5539}"/>
              </a:ext>
            </a:extLst>
          </p:cNvPr>
          <p:cNvSpPr/>
          <p:nvPr/>
        </p:nvSpPr>
        <p:spPr>
          <a:xfrm>
            <a:off x="5767163" y="4242243"/>
            <a:ext cx="1026669" cy="10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7FA06-59D6-7B74-C47B-C8DAB21F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056" y="3418566"/>
            <a:ext cx="3970364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08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joining and Exploring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Explored data using: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scatter plots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1CF21-360D-DC57-FCDD-592D38D89C17}"/>
              </a:ext>
            </a:extLst>
          </p:cNvPr>
          <p:cNvSpPr txBox="1"/>
          <p:nvPr/>
        </p:nvSpPr>
        <p:spPr>
          <a:xfrm>
            <a:off x="9149062" y="4391374"/>
            <a:ext cx="2558715" cy="830997"/>
          </a:xfrm>
          <a:prstGeom prst="rect">
            <a:avLst/>
          </a:prstGeom>
          <a:noFill/>
          <a:ln w="19050">
            <a:solidFill>
              <a:schemeClr val="accent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No clear linear relationships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10B2C7-8B57-2A4A-F7D9-FC98AC2D24ED}"/>
              </a:ext>
            </a:extLst>
          </p:cNvPr>
          <p:cNvSpPr/>
          <p:nvPr/>
        </p:nvSpPr>
        <p:spPr>
          <a:xfrm>
            <a:off x="6677553" y="4242242"/>
            <a:ext cx="2209773" cy="10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1604E-42FF-CEAD-B46E-DC8E6FDCB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70" y="2777279"/>
            <a:ext cx="2639551" cy="1823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17ADD-ECA9-4351-B464-FE1E4A48B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70" y="4806873"/>
            <a:ext cx="2639551" cy="18285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16C994-F724-663E-F452-CF3B398F2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126" y="2772494"/>
            <a:ext cx="2633774" cy="184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3400C-882E-2094-74D6-0966CFDF9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500" y="4806873"/>
            <a:ext cx="2604400" cy="182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30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joining and Exploring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Explored data using: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correlation coefficients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1CF21-360D-DC57-FCDD-592D38D89C17}"/>
              </a:ext>
            </a:extLst>
          </p:cNvPr>
          <p:cNvSpPr txBox="1"/>
          <p:nvPr/>
        </p:nvSpPr>
        <p:spPr>
          <a:xfrm>
            <a:off x="4816642" y="5987231"/>
            <a:ext cx="2558715" cy="830997"/>
          </a:xfrm>
          <a:prstGeom prst="rect">
            <a:avLst/>
          </a:prstGeom>
          <a:noFill/>
          <a:ln w="19050">
            <a:solidFill>
              <a:schemeClr val="accent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Low correlation coefficients!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898143D-C875-1B83-8CFC-8A2316DA5539}"/>
              </a:ext>
            </a:extLst>
          </p:cNvPr>
          <p:cNvSpPr/>
          <p:nvPr/>
        </p:nvSpPr>
        <p:spPr>
          <a:xfrm rot="5400000">
            <a:off x="5743817" y="5241760"/>
            <a:ext cx="601579" cy="10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1FDF98-6114-7CB6-2962-285C0385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785" y="2921848"/>
            <a:ext cx="9807790" cy="267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76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Initial Findings from EDA: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2558" y="3642566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No correlation between business attributes an proportion of available bikes</a:t>
            </a:r>
          </a:p>
          <a:p>
            <a:pPr marL="342900" indent="-342900">
              <a:buAutoNum type="arabicPeriod"/>
            </a:pPr>
            <a:r>
              <a:rPr lang="en-CA" sz="2000" dirty="0"/>
              <a:t>No correlation between quantity of open businesses and proportion of available bikes</a:t>
            </a:r>
          </a:p>
        </p:txBody>
      </p:sp>
    </p:spTree>
    <p:extLst>
      <p:ext uri="{BB962C8B-B14F-4D97-AF65-F5344CB8AC3E}">
        <p14:creationId xmlns:p14="http://schemas.microsoft.com/office/powerpoint/2010/main" val="95518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Create SQLite 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6BF5D6-BDE1-ACDA-956A-4DA3EFEE19DC}"/>
              </a:ext>
            </a:extLst>
          </p:cNvPr>
          <p:cNvSpPr txBox="1"/>
          <p:nvPr/>
        </p:nvSpPr>
        <p:spPr>
          <a:xfrm>
            <a:off x="6989239" y="1863276"/>
            <a:ext cx="4201965" cy="4708981"/>
          </a:xfrm>
          <a:prstGeom prst="rect">
            <a:avLst/>
          </a:prstGeom>
          <a:noFill/>
          <a:ln w="19050">
            <a:solidFill>
              <a:schemeClr val="accent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Businesses Table: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used ‘id’ (automatically assigned by Yelp) as primary key</a:t>
            </a:r>
          </a:p>
          <a:p>
            <a:endParaRPr lang="en-CA" sz="2000" dirty="0">
              <a:solidFill>
                <a:schemeClr val="accent2">
                  <a:lumMod val="25000"/>
                </a:schemeClr>
              </a:solidFill>
            </a:endParaRPr>
          </a:p>
          <a:p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Bike Stations Table: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Used “Station ID” as primary key</a:t>
            </a:r>
          </a:p>
          <a:p>
            <a:endParaRPr lang="en-CA" sz="2000" dirty="0">
              <a:solidFill>
                <a:schemeClr val="accent2">
                  <a:lumMod val="25000"/>
                </a:schemeClr>
              </a:solidFill>
            </a:endParaRPr>
          </a:p>
          <a:p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Intermediary Table (called ‘</a:t>
            </a:r>
            <a:r>
              <a:rPr lang="en-CA" sz="2000" dirty="0" err="1">
                <a:solidFill>
                  <a:schemeClr val="accent2">
                    <a:lumMod val="25000"/>
                  </a:schemeClr>
                </a:solidFill>
              </a:rPr>
              <a:t>id_station_ids</a:t>
            </a:r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’: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id and </a:t>
            </a:r>
            <a:r>
              <a:rPr lang="en-CA" sz="2000" dirty="0" err="1">
                <a:solidFill>
                  <a:schemeClr val="accent2">
                    <a:lumMod val="25000"/>
                  </a:schemeClr>
                </a:solidFill>
              </a:rPr>
              <a:t>station_id</a:t>
            </a:r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 combined as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id was foreign key linked to businesses table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 err="1">
                <a:solidFill>
                  <a:schemeClr val="accent2">
                    <a:lumMod val="25000"/>
                  </a:schemeClr>
                </a:solidFill>
              </a:rPr>
              <a:t>station_id</a:t>
            </a:r>
            <a:r>
              <a:rPr lang="en-CA" sz="2000" dirty="0">
                <a:solidFill>
                  <a:schemeClr val="accent2">
                    <a:lumMod val="25000"/>
                  </a:schemeClr>
                </a:solidFill>
              </a:rPr>
              <a:t> was foreign key linked to stations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76D68C-CE34-B890-83AA-8E1DF4461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551" y="1818167"/>
            <a:ext cx="5196875" cy="479920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4260A61-9948-4BA8-B64C-0F47E09848BF}"/>
              </a:ext>
            </a:extLst>
          </p:cNvPr>
          <p:cNvGrpSpPr/>
          <p:nvPr/>
        </p:nvGrpSpPr>
        <p:grpSpPr>
          <a:xfrm>
            <a:off x="4703" y="2638926"/>
            <a:ext cx="1960455" cy="1177424"/>
            <a:chOff x="4703" y="2638926"/>
            <a:chExt cx="1960455" cy="1177424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33626025-C9D7-F154-3515-87B6D8FA24F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356934" y="3224463"/>
              <a:ext cx="1171075" cy="12700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F91109-0733-B7BB-25F9-D60DF1659DC4}"/>
                </a:ext>
              </a:extLst>
            </p:cNvPr>
            <p:cNvSpPr txBox="1"/>
            <p:nvPr/>
          </p:nvSpPr>
          <p:spPr>
            <a:xfrm>
              <a:off x="4703" y="2930731"/>
              <a:ext cx="930442" cy="6001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solidFill>
                    <a:schemeClr val="tx2">
                      <a:lumMod val="75000"/>
                    </a:schemeClr>
                  </a:solidFill>
                </a:rPr>
                <a:t>one-to-many relationship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C273E35-EB85-F1AF-DB7F-31F6FF77C438}"/>
                </a:ext>
              </a:extLst>
            </p:cNvPr>
            <p:cNvCxnSpPr>
              <a:cxnSpLocks/>
            </p:cNvCxnSpPr>
            <p:nvPr/>
          </p:nvCxnSpPr>
          <p:spPr>
            <a:xfrm>
              <a:off x="234954" y="2638926"/>
              <a:ext cx="17302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C32EAB-F510-4410-1A13-11C3AA8B0B45}"/>
                </a:ext>
              </a:extLst>
            </p:cNvPr>
            <p:cNvCxnSpPr>
              <a:cxnSpLocks/>
            </p:cNvCxnSpPr>
            <p:nvPr/>
          </p:nvCxnSpPr>
          <p:spPr>
            <a:xfrm>
              <a:off x="222253" y="3810000"/>
              <a:ext cx="165467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15B7600-7DE7-814A-C4BF-4D8021AE0079}"/>
              </a:ext>
            </a:extLst>
          </p:cNvPr>
          <p:cNvGrpSpPr/>
          <p:nvPr/>
        </p:nvGrpSpPr>
        <p:grpSpPr>
          <a:xfrm>
            <a:off x="119147" y="4074695"/>
            <a:ext cx="1795544" cy="743236"/>
            <a:chOff x="207379" y="2735179"/>
            <a:chExt cx="1795544" cy="743236"/>
          </a:xfrm>
        </p:grpSpPr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A25FF21F-6A63-EE47-3B5A-E2553235EB5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84225" y="2923673"/>
              <a:ext cx="376989" cy="1"/>
            </a:xfrm>
            <a:prstGeom prst="bentConnector3">
              <a:avLst>
                <a:gd name="adj1" fmla="val 50000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A84F1E1-0381-0C36-61CE-BE502D6CCA1B}"/>
                </a:ext>
              </a:extLst>
            </p:cNvPr>
            <p:cNvCxnSpPr>
              <a:cxnSpLocks/>
            </p:cNvCxnSpPr>
            <p:nvPr/>
          </p:nvCxnSpPr>
          <p:spPr>
            <a:xfrm>
              <a:off x="272719" y="3112168"/>
              <a:ext cx="173020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7F6C9D-86D2-88D6-8ED2-EFE01328632B}"/>
                </a:ext>
              </a:extLst>
            </p:cNvPr>
            <p:cNvCxnSpPr>
              <a:cxnSpLocks/>
            </p:cNvCxnSpPr>
            <p:nvPr/>
          </p:nvCxnSpPr>
          <p:spPr>
            <a:xfrm>
              <a:off x="272719" y="2735179"/>
              <a:ext cx="165467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EE7733-072A-C544-54E7-D79E9A208306}"/>
                </a:ext>
              </a:extLst>
            </p:cNvPr>
            <p:cNvSpPr txBox="1"/>
            <p:nvPr/>
          </p:nvSpPr>
          <p:spPr>
            <a:xfrm>
              <a:off x="207379" y="2878251"/>
              <a:ext cx="930442" cy="60016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sz="1100" dirty="0">
                  <a:solidFill>
                    <a:schemeClr val="tx2">
                      <a:lumMod val="75000"/>
                    </a:schemeClr>
                  </a:solidFill>
                </a:rPr>
                <a:t>one-to-many relationship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771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4: Create Model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5069452-9387-F14B-99F2-4E8627E0F9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992" y="1734954"/>
            <a:ext cx="4629122" cy="1397268"/>
          </a:xfrm>
        </p:spPr>
        <p:txBody>
          <a:bodyPr/>
          <a:lstStyle/>
          <a:p>
            <a:r>
              <a:rPr lang="en-CA" sz="2000" b="1" dirty="0"/>
              <a:t>Model 1: number of available bikes as a function of attributes of nearby restaurants and bars?</a:t>
            </a:r>
          </a:p>
          <a:p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Dependent variable is </a:t>
            </a:r>
            <a:r>
              <a:rPr lang="en-CA" sz="2000" b="1" dirty="0"/>
              <a:t>Available Proportion of Bikes (%)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Independent variables (x</a:t>
            </a:r>
            <a:r>
              <a:rPr lang="en-CA" sz="2000" baseline="-25000" dirty="0"/>
              <a:t>1</a:t>
            </a:r>
            <a:r>
              <a:rPr lang="en-CA" sz="2000" dirty="0"/>
              <a:t>, x</a:t>
            </a:r>
            <a:r>
              <a:rPr lang="en-CA" sz="2000" baseline="-25000" dirty="0"/>
              <a:t>2</a:t>
            </a:r>
            <a:r>
              <a:rPr lang="en-CA" sz="2000" dirty="0"/>
              <a:t>)</a:t>
            </a:r>
          </a:p>
          <a:p>
            <a:pPr marL="800100" lvl="2" indent="-34290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 err="1">
                <a:solidFill>
                  <a:schemeClr val="bg1"/>
                </a:solidFill>
              </a:rPr>
              <a:t>review_count</a:t>
            </a:r>
            <a:endParaRPr lang="en-CA" sz="2000" dirty="0">
              <a:solidFill>
                <a:schemeClr val="bg1"/>
              </a:solidFill>
            </a:endParaRPr>
          </a:p>
          <a:p>
            <a:pPr marL="800100" lvl="2" indent="-34290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ratings</a:t>
            </a:r>
          </a:p>
          <a:p>
            <a:pPr marL="800100" lvl="1" indent="-342900">
              <a:buAutoNum type="arabicPeriod"/>
            </a:pPr>
            <a:endParaRPr lang="en-CA" sz="26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2" name="Picture 1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365172F4-E57A-1E98-E9BE-1ED5DFAF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185" y="5152840"/>
            <a:ext cx="2195115" cy="1551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A9C399-F25B-56E5-8420-4931428E6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335" y="2433588"/>
            <a:ext cx="6515665" cy="44352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20848FB-78D3-44D8-FC08-923DA061486A}"/>
              </a:ext>
            </a:extLst>
          </p:cNvPr>
          <p:cNvGrpSpPr/>
          <p:nvPr/>
        </p:nvGrpSpPr>
        <p:grpSpPr>
          <a:xfrm>
            <a:off x="6868888" y="323924"/>
            <a:ext cx="5181598" cy="2754556"/>
            <a:chOff x="8545689" y="617838"/>
            <a:chExt cx="5181598" cy="2754556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D5C1B-C493-C311-233D-275CF14A0260}"/>
                </a:ext>
              </a:extLst>
            </p:cNvPr>
            <p:cNvCxnSpPr>
              <a:cxnSpLocks/>
              <a:stCxn id="11" idx="0"/>
              <a:endCxn id="10" idx="1"/>
            </p:cNvCxnSpPr>
            <p:nvPr/>
          </p:nvCxnSpPr>
          <p:spPr>
            <a:xfrm flipH="1" flipV="1">
              <a:off x="8545689" y="1587334"/>
              <a:ext cx="3481537" cy="1428578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5BEC4-86D2-F90A-22EE-6D4E8B38D0E5}"/>
                </a:ext>
              </a:extLst>
            </p:cNvPr>
            <p:cNvSpPr txBox="1"/>
            <p:nvPr/>
          </p:nvSpPr>
          <p:spPr>
            <a:xfrm>
              <a:off x="8545689" y="617838"/>
              <a:ext cx="2834944" cy="1938992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2">
                      <a:lumMod val="25000"/>
                    </a:schemeClr>
                  </a:solidFill>
                </a:rPr>
                <a:t>R-squared: 0.000</a:t>
              </a:r>
            </a:p>
            <a:p>
              <a:r>
                <a:rPr lang="en-CA" sz="2400" dirty="0">
                  <a:solidFill>
                    <a:schemeClr val="accent2">
                      <a:lumMod val="25000"/>
                    </a:schemeClr>
                  </a:solidFill>
                </a:rPr>
                <a:t>Model does not predict bike availability whatsoever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93B090-263B-0543-464A-3645D99118DA}"/>
                </a:ext>
              </a:extLst>
            </p:cNvPr>
            <p:cNvSpPr/>
            <p:nvPr/>
          </p:nvSpPr>
          <p:spPr>
            <a:xfrm>
              <a:off x="10327164" y="3015912"/>
              <a:ext cx="3400123" cy="356482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54840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B906CC-03F8-A338-D0BA-08690761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814" y="2638721"/>
            <a:ext cx="6983186" cy="424470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4: Create Model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5069452-9387-F14B-99F2-4E8627E0F9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992" y="1734954"/>
            <a:ext cx="4629122" cy="1397268"/>
          </a:xfrm>
        </p:spPr>
        <p:txBody>
          <a:bodyPr/>
          <a:lstStyle/>
          <a:p>
            <a:r>
              <a:rPr lang="en-CA" sz="2000" b="1" dirty="0"/>
              <a:t>Model 2: number of available bikes as a function of count of nearby restaurants and bars?</a:t>
            </a:r>
          </a:p>
          <a:p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Dependent variable is </a:t>
            </a:r>
            <a:r>
              <a:rPr lang="en-CA" sz="2000" b="1" dirty="0"/>
              <a:t>Available Proportion of Bikes (%)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Independent variables (x</a:t>
            </a:r>
            <a:r>
              <a:rPr lang="en-CA" sz="2000" baseline="-25000" dirty="0"/>
              <a:t>1</a:t>
            </a:r>
            <a:r>
              <a:rPr lang="en-CA" sz="2000" dirty="0"/>
              <a:t>)</a:t>
            </a:r>
          </a:p>
          <a:p>
            <a:pPr marL="800100" lvl="2" indent="-34290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number of nearby businesses</a:t>
            </a:r>
          </a:p>
          <a:p>
            <a:pPr marL="800100" lvl="1" indent="-342900">
              <a:buAutoNum type="arabicPeriod"/>
            </a:pPr>
            <a:endParaRPr lang="en-CA" sz="26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2" name="Picture 1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365172F4-E57A-1E98-E9BE-1ED5DFAF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185" y="5152840"/>
            <a:ext cx="2195115" cy="155121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20848FB-78D3-44D8-FC08-923DA061486A}"/>
              </a:ext>
            </a:extLst>
          </p:cNvPr>
          <p:cNvGrpSpPr/>
          <p:nvPr/>
        </p:nvGrpSpPr>
        <p:grpSpPr>
          <a:xfrm>
            <a:off x="6868888" y="323924"/>
            <a:ext cx="5323112" cy="3085884"/>
            <a:chOff x="8545689" y="617838"/>
            <a:chExt cx="5323112" cy="308588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EF5D5C1B-C493-C311-233D-275CF14A0260}"/>
                </a:ext>
              </a:extLst>
            </p:cNvPr>
            <p:cNvCxnSpPr>
              <a:cxnSpLocks/>
              <a:stCxn id="11" idx="0"/>
              <a:endCxn id="10" idx="1"/>
            </p:cNvCxnSpPr>
            <p:nvPr/>
          </p:nvCxnSpPr>
          <p:spPr>
            <a:xfrm flipH="1" flipV="1">
              <a:off x="8545689" y="1587334"/>
              <a:ext cx="3623051" cy="1706164"/>
            </a:xfrm>
            <a:prstGeom prst="straightConnector1">
              <a:avLst/>
            </a:prstGeom>
            <a:ln w="2857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1F5BEC4-86D2-F90A-22EE-6D4E8B38D0E5}"/>
                </a:ext>
              </a:extLst>
            </p:cNvPr>
            <p:cNvSpPr txBox="1"/>
            <p:nvPr/>
          </p:nvSpPr>
          <p:spPr>
            <a:xfrm>
              <a:off x="8545689" y="617838"/>
              <a:ext cx="2834944" cy="1938992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CA" sz="2400" dirty="0">
                  <a:solidFill>
                    <a:schemeClr val="accent2">
                      <a:lumMod val="25000"/>
                    </a:schemeClr>
                  </a:solidFill>
                </a:rPr>
                <a:t>R-squared: 0.000</a:t>
              </a:r>
            </a:p>
            <a:p>
              <a:r>
                <a:rPr lang="en-CA" sz="2400" dirty="0">
                  <a:solidFill>
                    <a:schemeClr val="accent2">
                      <a:lumMod val="25000"/>
                    </a:schemeClr>
                  </a:solidFill>
                </a:rPr>
                <a:t>Model does not predict bike availability whatsoever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D93B090-263B-0543-464A-3645D99118DA}"/>
                </a:ext>
              </a:extLst>
            </p:cNvPr>
            <p:cNvSpPr/>
            <p:nvPr/>
          </p:nvSpPr>
          <p:spPr>
            <a:xfrm>
              <a:off x="10468678" y="3293498"/>
              <a:ext cx="3400123" cy="410224"/>
            </a:xfrm>
            <a:prstGeom prst="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764002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8FD328-2831-E721-9E5E-91190272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IF I HAD MORE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CAEEC8-9C22-CE4B-9789-300C9B8483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294" y="3533756"/>
            <a:ext cx="4076701" cy="24980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See how open-ness affects availability of bikes by looking at bike availability at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Would look at density of total bikes, not just bikes per station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55EEB4E-3302-AA9A-25BF-8B1B5CDAA7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246" r="10246"/>
          <a:stretch>
            <a:fillRect/>
          </a:stretch>
        </p:blipFill>
        <p:spPr>
          <a:xfrm>
            <a:off x="4254501" y="0"/>
            <a:ext cx="7480300" cy="6858000"/>
          </a:xfrm>
        </p:spPr>
      </p:pic>
    </p:spTree>
    <p:extLst>
      <p:ext uri="{BB962C8B-B14F-4D97-AF65-F5344CB8AC3E}">
        <p14:creationId xmlns:p14="http://schemas.microsoft.com/office/powerpoint/2010/main" val="298166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Project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CA" dirty="0"/>
              <a:t>Get data from </a:t>
            </a:r>
            <a:r>
              <a:rPr lang="en-CA" dirty="0" err="1"/>
              <a:t>CityBikes</a:t>
            </a:r>
            <a:r>
              <a:rPr lang="en-CA" dirty="0"/>
              <a:t> API</a:t>
            </a:r>
          </a:p>
          <a:p>
            <a:pPr marL="342900" indent="-342900">
              <a:buAutoNum type="arabicPeriod"/>
            </a:pPr>
            <a:r>
              <a:rPr lang="en-CA" dirty="0"/>
              <a:t>Get data from Foursquare and Yelp APIs</a:t>
            </a:r>
          </a:p>
          <a:p>
            <a:pPr marL="342900" indent="-342900">
              <a:buAutoNum type="arabicPeriod"/>
            </a:pPr>
            <a:r>
              <a:rPr lang="en-CA" dirty="0"/>
              <a:t>Join data and create database</a:t>
            </a:r>
          </a:p>
          <a:p>
            <a:pPr marL="342900" indent="-342900">
              <a:buAutoNum type="arabicPeriod"/>
            </a:pPr>
            <a:r>
              <a:rPr lang="en-CA" dirty="0"/>
              <a:t>Create regression model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EFFECBC-E7FB-6591-715A-FABB68B387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5620" r="15620"/>
          <a:stretch>
            <a:fillRect/>
          </a:stretch>
        </p:blipFill>
        <p:spPr>
          <a:xfrm rot="5400000">
            <a:off x="4565650" y="-311150"/>
            <a:ext cx="6858000" cy="7480300"/>
          </a:xfrm>
        </p:spPr>
      </p:pic>
    </p:spTree>
    <p:extLst>
      <p:ext uri="{BB962C8B-B14F-4D97-AF65-F5344CB8AC3E}">
        <p14:creationId xmlns:p14="http://schemas.microsoft.com/office/powerpoint/2010/main" val="15241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Project Scope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2"/>
            <a:ext cx="5530174" cy="347873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dirty="0"/>
              <a:t>Looked at Mobi bikes in Vancouver, BC</a:t>
            </a:r>
          </a:p>
          <a:p>
            <a:pPr marL="342900" indent="-342900">
              <a:buAutoNum type="arabicPeriod"/>
            </a:pPr>
            <a:r>
              <a:rPr lang="en-CA" dirty="0"/>
              <a:t>Investigated following business types within 100 m of every bike station: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Bars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Restaurants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120AC-1EE1-22BA-92C6-E8A52D19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289" y="1366283"/>
            <a:ext cx="5935317" cy="42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1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90" y="192505"/>
            <a:ext cx="11174819" cy="903767"/>
          </a:xfrm>
        </p:spPr>
        <p:txBody>
          <a:bodyPr>
            <a:normAutofit/>
          </a:bodyPr>
          <a:lstStyle/>
          <a:p>
            <a:pPr algn="ctr"/>
            <a:r>
              <a:rPr lang="en-CA" sz="5400" b="1" dirty="0"/>
              <a:t>Key </a:t>
            </a:r>
            <a:r>
              <a:rPr lang="en-CA" sz="5400" b="1" dirty="0" err="1"/>
              <a:t>QuestionS</a:t>
            </a:r>
            <a:endParaRPr lang="en-CA" sz="5400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5F6A3-8226-3828-8D00-CCB026B75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960" y="1256693"/>
            <a:ext cx="11174819" cy="2015895"/>
          </a:xfrm>
          <a:ln w="38100">
            <a:solidFill>
              <a:schemeClr val="bg1">
                <a:lumMod val="95000"/>
              </a:schemeClr>
            </a:solidFill>
          </a:ln>
        </p:spPr>
        <p:txBody>
          <a:bodyPr anchor="ctr"/>
          <a:lstStyle/>
          <a:p>
            <a:pPr marL="514350" indent="-514350">
              <a:buFont typeface="+mj-lt"/>
              <a:buAutoNum type="arabicPeriod"/>
            </a:pPr>
            <a:r>
              <a:rPr lang="en-CA" sz="2800" dirty="0"/>
              <a:t>Are business attributes correlated with the proportion of available bikes? </a:t>
            </a:r>
          </a:p>
          <a:p>
            <a:pPr marL="514350" indent="-514350">
              <a:buAutoNum type="arabicPeriod"/>
            </a:pPr>
            <a:endParaRPr lang="en-CA" sz="2800" dirty="0"/>
          </a:p>
          <a:p>
            <a:pPr marL="514350" indent="-514350">
              <a:buFont typeface="+mj-lt"/>
              <a:buAutoNum type="arabicPeriod"/>
            </a:pPr>
            <a:r>
              <a:rPr lang="en-CA" sz="2800" dirty="0"/>
              <a:t>Is the number of nearby bars and restaurants correlated with the proportion of available bikes?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309D-EE83-8BEA-93F0-C30B09CC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29" y="3745834"/>
            <a:ext cx="2606266" cy="253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4DECE2-0EBE-8056-F944-3C7744FC3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07" y="3745834"/>
            <a:ext cx="2694617" cy="25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5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SteP</a:t>
            </a:r>
            <a:r>
              <a:rPr lang="en-CA" dirty="0"/>
              <a:t> 1: City Bike API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2"/>
            <a:ext cx="5530174" cy="347873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Parsed JSON file</a:t>
            </a:r>
          </a:p>
          <a:p>
            <a:pPr marL="342900" indent="-342900">
              <a:buAutoNum type="arabicPeriod"/>
            </a:pPr>
            <a:r>
              <a:rPr lang="en-CA" sz="2000" dirty="0"/>
              <a:t>Removed stations with status “offline”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B80761F0-4CDE-B58B-1BD5-ABDA4E68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871" y="1943500"/>
            <a:ext cx="4570867" cy="32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9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2: Get Data from Foursquare and Yelp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Used </a:t>
            </a:r>
            <a:r>
              <a:rPr lang="en-CA" sz="2000" dirty="0" err="1"/>
              <a:t>requests.get</a:t>
            </a:r>
            <a:r>
              <a:rPr lang="en-CA" sz="2000" dirty="0"/>
              <a:t>() function</a:t>
            </a:r>
          </a:p>
          <a:p>
            <a:pPr marL="342900" indent="-342900">
              <a:buAutoNum type="arabicPeriod"/>
            </a:pPr>
            <a:r>
              <a:rPr lang="en-CA" sz="2000" dirty="0"/>
              <a:t>For each of the Yelp and Foursquare APIs, created the following: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16B67-3AB8-35E2-7935-801B4B6EEFD8}"/>
              </a:ext>
            </a:extLst>
          </p:cNvPr>
          <p:cNvSpPr txBox="1"/>
          <p:nvPr/>
        </p:nvSpPr>
        <p:spPr>
          <a:xfrm>
            <a:off x="4341777" y="4021946"/>
            <a:ext cx="3508445" cy="16395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Used while loop to repeat for the latitude and longitude coordinates of every bike station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17188-A069-296F-D37F-1A723FC6E47E}"/>
              </a:ext>
            </a:extLst>
          </p:cNvPr>
          <p:cNvSpPr txBox="1"/>
          <p:nvPr/>
        </p:nvSpPr>
        <p:spPr>
          <a:xfrm>
            <a:off x="275985" y="2994408"/>
            <a:ext cx="3508444" cy="16395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Defined a function to use requests.get() with appropriate parameters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059D7-9B34-CBB5-C506-0914CA8B8CFF}"/>
              </a:ext>
            </a:extLst>
          </p:cNvPr>
          <p:cNvSpPr txBox="1"/>
          <p:nvPr/>
        </p:nvSpPr>
        <p:spPr>
          <a:xfrm>
            <a:off x="275985" y="5009880"/>
            <a:ext cx="3508444" cy="163955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Defined function to transform the JSON file into a dataframe and write to csv. 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50BEC-BA99-77D0-8633-D4A95DF967F2}"/>
              </a:ext>
            </a:extLst>
          </p:cNvPr>
          <p:cNvSpPr txBox="1"/>
          <p:nvPr/>
        </p:nvSpPr>
        <p:spPr>
          <a:xfrm>
            <a:off x="8407570" y="4021946"/>
            <a:ext cx="3508444" cy="163955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Used ‘glob’ package to read from all csvs into dataframe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1055C3A-B1C1-2ADF-C81B-1F4470CF636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784429" y="3814184"/>
            <a:ext cx="557348" cy="7158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8C3605-6F40-77A4-F5A7-6C11F8D6CA0A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784429" y="5226905"/>
            <a:ext cx="557348" cy="602751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B12F9A5-1F45-9BE5-0842-0F3EAE201E69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>
            <a:off x="7850222" y="4841722"/>
            <a:ext cx="55734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439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2: Get Data from Foursquare and Yelp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49745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Used data from previous step to create 3 tables (for each Foursquare and Yelp):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16B67-3AB8-35E2-7935-801B4B6EEFD8}"/>
              </a:ext>
            </a:extLst>
          </p:cNvPr>
          <p:cNvSpPr txBox="1"/>
          <p:nvPr/>
        </p:nvSpPr>
        <p:spPr>
          <a:xfrm>
            <a:off x="702013" y="3509033"/>
            <a:ext cx="3508445" cy="28917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endParaRPr lang="en-CA" b="1" dirty="0">
              <a:solidFill>
                <a:schemeClr val="bg1"/>
              </a:solidFill>
            </a:endParaRPr>
          </a:p>
          <a:p>
            <a:pPr algn="ctr"/>
            <a:r>
              <a:rPr lang="en-CA" b="1" dirty="0">
                <a:solidFill>
                  <a:schemeClr val="bg1"/>
                </a:solidFill>
              </a:rPr>
              <a:t>Bike Station Table: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information about </a:t>
            </a:r>
            <a:r>
              <a:rPr lang="en-CA" b="1" dirty="0">
                <a:solidFill>
                  <a:schemeClr val="bg1"/>
                </a:solidFill>
              </a:rPr>
              <a:t>unique </a:t>
            </a:r>
            <a:r>
              <a:rPr lang="en-CA" dirty="0">
                <a:solidFill>
                  <a:schemeClr val="bg1"/>
                </a:solidFill>
              </a:rPr>
              <a:t>bike stations</a:t>
            </a:r>
          </a:p>
          <a:p>
            <a:pPr algn="ctr"/>
            <a:endParaRPr lang="en-CA" dirty="0">
              <a:solidFill>
                <a:schemeClr val="bg1"/>
              </a:solidFill>
            </a:endParaRPr>
          </a:p>
          <a:p>
            <a:pPr algn="ctr"/>
            <a:endParaRPr lang="en-CA" dirty="0">
              <a:solidFill>
                <a:schemeClr val="bg1"/>
              </a:solidFill>
            </a:endParaRPr>
          </a:p>
          <a:p>
            <a:pPr algn="ctr"/>
            <a:r>
              <a:rPr lang="en-CA" dirty="0">
                <a:solidFill>
                  <a:schemeClr val="bg1"/>
                </a:solidFill>
              </a:rPr>
              <a:t>key = </a:t>
            </a:r>
            <a:r>
              <a:rPr lang="en-CA" dirty="0" err="1">
                <a:solidFill>
                  <a:schemeClr val="bg1"/>
                </a:solidFill>
              </a:rPr>
              <a:t>station_id</a:t>
            </a:r>
            <a:endParaRPr lang="en-CA" dirty="0">
              <a:solidFill>
                <a:schemeClr val="bg1"/>
              </a:solidFill>
            </a:endParaRPr>
          </a:p>
          <a:p>
            <a:pPr algn="ctr"/>
            <a:endParaRPr lang="en-CA" dirty="0">
              <a:solidFill>
                <a:schemeClr val="bg1"/>
              </a:solidFill>
            </a:endParaRPr>
          </a:p>
          <a:p>
            <a:pPr algn="ctr"/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EEAB73-0282-CA08-C02B-77B532BC6F6B}"/>
              </a:ext>
            </a:extLst>
          </p:cNvPr>
          <p:cNvSpPr txBox="1"/>
          <p:nvPr/>
        </p:nvSpPr>
        <p:spPr>
          <a:xfrm>
            <a:off x="4341777" y="3509033"/>
            <a:ext cx="3508445" cy="28917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endParaRPr lang="en-CA" b="1" dirty="0">
              <a:solidFill>
                <a:schemeClr val="bg1"/>
              </a:solidFill>
            </a:endParaRPr>
          </a:p>
          <a:p>
            <a:pPr algn="ctr"/>
            <a:r>
              <a:rPr lang="en-CA" b="1" dirty="0">
                <a:solidFill>
                  <a:schemeClr val="bg1"/>
                </a:solidFill>
              </a:rPr>
              <a:t>Intermediary Table: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two columns only: 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business id &amp; bike station id</a:t>
            </a:r>
          </a:p>
          <a:p>
            <a:pPr algn="ctr"/>
            <a:endParaRPr lang="en-CA" dirty="0">
              <a:solidFill>
                <a:schemeClr val="bg1"/>
              </a:solidFill>
            </a:endParaRPr>
          </a:p>
          <a:p>
            <a:pPr algn="ctr"/>
            <a:endParaRPr lang="en-CA" dirty="0">
              <a:solidFill>
                <a:schemeClr val="bg1"/>
              </a:solidFill>
            </a:endParaRPr>
          </a:p>
          <a:p>
            <a:pPr algn="ctr"/>
            <a:r>
              <a:rPr lang="en-CA" dirty="0">
                <a:solidFill>
                  <a:schemeClr val="bg1"/>
                </a:solidFill>
              </a:rPr>
              <a:t>key = two above columns combined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C2CF7-709E-934C-070F-0777EFEEAE42}"/>
              </a:ext>
            </a:extLst>
          </p:cNvPr>
          <p:cNvSpPr txBox="1"/>
          <p:nvPr/>
        </p:nvSpPr>
        <p:spPr>
          <a:xfrm>
            <a:off x="7981542" y="3509034"/>
            <a:ext cx="3508445" cy="289176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 anchor="t" anchorCtr="0">
            <a:noAutofit/>
          </a:bodyPr>
          <a:lstStyle/>
          <a:p>
            <a:pPr algn="ctr"/>
            <a:endParaRPr lang="en-CA" b="1" dirty="0">
              <a:solidFill>
                <a:schemeClr val="bg1"/>
              </a:solidFill>
            </a:endParaRPr>
          </a:p>
          <a:p>
            <a:pPr algn="ctr"/>
            <a:r>
              <a:rPr lang="en-CA" b="1" dirty="0">
                <a:solidFill>
                  <a:schemeClr val="bg1"/>
                </a:solidFill>
              </a:rPr>
              <a:t>Business Table: </a:t>
            </a:r>
          </a:p>
          <a:p>
            <a:pPr algn="ctr"/>
            <a:r>
              <a:rPr lang="en-CA" dirty="0">
                <a:solidFill>
                  <a:schemeClr val="bg1"/>
                </a:solidFill>
              </a:rPr>
              <a:t>information about </a:t>
            </a:r>
            <a:r>
              <a:rPr lang="en-CA" b="1" dirty="0">
                <a:solidFill>
                  <a:schemeClr val="bg1"/>
                </a:solidFill>
              </a:rPr>
              <a:t>unique </a:t>
            </a:r>
            <a:r>
              <a:rPr lang="en-CA" dirty="0">
                <a:solidFill>
                  <a:schemeClr val="bg1"/>
                </a:solidFill>
              </a:rPr>
              <a:t>businesses</a:t>
            </a:r>
          </a:p>
          <a:p>
            <a:pPr algn="ctr"/>
            <a:endParaRPr lang="en-CA" dirty="0">
              <a:solidFill>
                <a:schemeClr val="bg1"/>
              </a:solidFill>
            </a:endParaRPr>
          </a:p>
          <a:p>
            <a:pPr algn="ctr"/>
            <a:endParaRPr lang="en-CA" dirty="0">
              <a:solidFill>
                <a:schemeClr val="bg1"/>
              </a:solidFill>
            </a:endParaRPr>
          </a:p>
          <a:p>
            <a:pPr algn="ctr"/>
            <a:endParaRPr lang="en-CA" dirty="0">
              <a:solidFill>
                <a:schemeClr val="bg1"/>
              </a:solidFill>
            </a:endParaRPr>
          </a:p>
          <a:p>
            <a:pPr algn="ctr"/>
            <a:r>
              <a:rPr lang="en-CA" dirty="0">
                <a:solidFill>
                  <a:schemeClr val="bg1"/>
                </a:solidFill>
              </a:rPr>
              <a:t>key = business id (</a:t>
            </a:r>
            <a:r>
              <a:rPr lang="en-CA" dirty="0" err="1">
                <a:solidFill>
                  <a:schemeClr val="bg1"/>
                </a:solidFill>
              </a:rPr>
              <a:t>fsq_id</a:t>
            </a:r>
            <a:r>
              <a:rPr lang="en-CA" dirty="0">
                <a:solidFill>
                  <a:schemeClr val="bg1"/>
                </a:solidFill>
              </a:rPr>
              <a:t> for </a:t>
            </a:r>
            <a:r>
              <a:rPr lang="en-CA" dirty="0" err="1">
                <a:solidFill>
                  <a:schemeClr val="bg1"/>
                </a:solidFill>
              </a:rPr>
              <a:t>Foursqare</a:t>
            </a:r>
            <a:r>
              <a:rPr lang="en-CA" dirty="0">
                <a:solidFill>
                  <a:schemeClr val="bg1"/>
                </a:solidFill>
              </a:rPr>
              <a:t> and id for Yelp)</a:t>
            </a:r>
          </a:p>
          <a:p>
            <a:pPr algn="ctr"/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7BADCA6-7C9F-AB21-5CDD-5E192EBFA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418" y="6053620"/>
            <a:ext cx="560379" cy="266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D6E39B-C159-0F50-45CC-4D3A1D96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574" y="6053620"/>
            <a:ext cx="560379" cy="2663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A13B6F-2AF9-30F9-D48D-A13AF864B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046" y="6053620"/>
            <a:ext cx="560379" cy="26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88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 2: Compare Results from foursquare and yelp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871561-AF04-2BE6-F850-3C36028871AB}"/>
              </a:ext>
            </a:extLst>
          </p:cNvPr>
          <p:cNvSpPr/>
          <p:nvPr/>
        </p:nvSpPr>
        <p:spPr>
          <a:xfrm>
            <a:off x="6416841" y="3408947"/>
            <a:ext cx="778041" cy="10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C726B-B02D-E758-8C2A-03B895A4FCFC}"/>
              </a:ext>
            </a:extLst>
          </p:cNvPr>
          <p:cNvSpPr txBox="1"/>
          <p:nvPr/>
        </p:nvSpPr>
        <p:spPr>
          <a:xfrm>
            <a:off x="7475620" y="3395517"/>
            <a:ext cx="372978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Yelp had more businesses, so used yelp data for further analysis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589DBAB-13F8-7AC5-21F4-4E3548FC7C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0355043"/>
              </p:ext>
            </p:extLst>
          </p:nvPr>
        </p:nvGraphicFramePr>
        <p:xfrm>
          <a:off x="986591" y="25587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00790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joining and Exploring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Combined Yelp and </a:t>
            </a:r>
            <a:r>
              <a:rPr lang="en-CA" sz="2000" dirty="0" err="1"/>
              <a:t>Citybike</a:t>
            </a:r>
            <a:r>
              <a:rPr lang="en-CA" sz="2000" dirty="0"/>
              <a:t> data using </a:t>
            </a:r>
            <a:r>
              <a:rPr lang="en-CA" sz="2000" dirty="0" err="1"/>
              <a:t>pd.merge</a:t>
            </a:r>
            <a:r>
              <a:rPr lang="en-CA" sz="2000" dirty="0"/>
              <a:t> </a:t>
            </a:r>
          </a:p>
          <a:p>
            <a:pPr marL="342900" indent="-342900">
              <a:buAutoNum type="arabicPeriod"/>
            </a:pPr>
            <a:r>
              <a:rPr lang="en-CA" sz="2000" dirty="0"/>
              <a:t>Since there was a ‘many-to-many’ relationship between bike stations and restaurants, used an intermediary table to join them. 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60744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374</TotalTime>
  <Words>632</Words>
  <Application>Microsoft Office PowerPoint</Application>
  <PresentationFormat>Widescreen</PresentationFormat>
  <Paragraphs>107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Bike Stations and businesses Statistical Modelling project Melissa Nielsen November 7, 2022 </vt:lpstr>
      <vt:lpstr>Project Overview</vt:lpstr>
      <vt:lpstr>Project Scope</vt:lpstr>
      <vt:lpstr>Key QuestionS</vt:lpstr>
      <vt:lpstr>SteP 1: City Bike API</vt:lpstr>
      <vt:lpstr>Step 2: Get Data from Foursquare and Yelp APIs</vt:lpstr>
      <vt:lpstr>Step 2: Get Data from Foursquare and Yelp APIs</vt:lpstr>
      <vt:lpstr>Step 2: Compare Results from foursquare and yelp</vt:lpstr>
      <vt:lpstr>Step 3: joining and Exploring data</vt:lpstr>
      <vt:lpstr>Step 3: Exploratory data analysis</vt:lpstr>
      <vt:lpstr>Step 3: joining and Exploring data</vt:lpstr>
      <vt:lpstr>Step 3: joining and Exploring data</vt:lpstr>
      <vt:lpstr>Step 3: joining and Exploring data</vt:lpstr>
      <vt:lpstr>Initial Findings from EDA:</vt:lpstr>
      <vt:lpstr>Step 3: Create SQLite Database</vt:lpstr>
      <vt:lpstr>Step 4: Create Model</vt:lpstr>
      <vt:lpstr>Step 4: Create Model</vt:lpstr>
      <vt:lpstr>IF I HAD MORE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Stations and businesses Statistical Modelling project Melissa Nielsen </dc:title>
  <dc:creator>Melissa Nielsen</dc:creator>
  <cp:lastModifiedBy>Melissa Nielsen</cp:lastModifiedBy>
  <cp:revision>8</cp:revision>
  <dcterms:created xsi:type="dcterms:W3CDTF">2022-11-07T20:37:10Z</dcterms:created>
  <dcterms:modified xsi:type="dcterms:W3CDTF">2022-11-15T05:33:02Z</dcterms:modified>
</cp:coreProperties>
</file>